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4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3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55cae0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3986f17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c084215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_1#b3f77d271?vop=1&amp;pid=fc084215f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（motivate）.</a:t>
            </a:r>
            <a:endParaRPr lang="en-US" altLang="zh-CN" sz="1800" dirty="0"/>
          </a:p>
        </p:txBody>
      </p:sp>
      <p:sp>
        <p:nvSpPr>
          <p:cNvPr id="3" name="QB_4_AN.8_1#b3f77d271.blank?vop=1&amp;pid=fc084215f&amp;color=0,0,0&amp;vpa=3&amp;vtp=1&amp;bbb=1"/>
          <p:cNvSpPr/>
          <p:nvPr/>
        </p:nvSpPr>
        <p:spPr>
          <a:xfrm>
            <a:off x="5384260" y="1024382"/>
            <a:ext cx="11572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motivating</a:t>
            </a:r>
            <a:endParaRPr lang="en-US" altLang="zh-CN" dirty="0"/>
          </a:p>
        </p:txBody>
      </p:sp>
      <p:sp>
        <p:nvSpPr>
          <p:cNvPr id="4" name="QB_4_AS.9_1#b3f77d271?vop=1&amp;pid=fc084215f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这本书中给出的建议是有用且激励人心的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分析句子可知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设空处与形容词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useful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并列作表语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来说明表示物的主语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tips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的特征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应用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motivate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的现在分词形式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motivating。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0_1#691c48495?vop=1&amp;pid=fc084215f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movie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（feature）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fantastic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visual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effects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released.</a:t>
            </a:r>
            <a:endParaRPr lang="en-US" altLang="zh-CN" sz="1800" dirty="0"/>
          </a:p>
        </p:txBody>
      </p:sp>
      <p:sp>
        <p:nvSpPr>
          <p:cNvPr id="3" name="QB_4_AN.11_1#691c48495.blank?vop=1&amp;pid=fc084215f&amp;color=0,0,0&amp;vpa=4&amp;vtp=1&amp;bbb=1"/>
          <p:cNvSpPr/>
          <p:nvPr/>
        </p:nvSpPr>
        <p:spPr>
          <a:xfrm>
            <a:off x="2704560" y="1024382"/>
            <a:ext cx="9921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featuring</a:t>
            </a:r>
            <a:endParaRPr lang="en-US" altLang="zh-CN" dirty="0"/>
          </a:p>
        </p:txBody>
      </p:sp>
      <p:sp>
        <p:nvSpPr>
          <p:cNvPr id="4" name="QB_4_AS.12_1#691c48495?vop=1&amp;pid=fc084215f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这部以出色的视觉效果为特色的新电影一上映就大受欢迎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分析句子可知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设空处作定语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修饰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movie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feature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movie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之间为逻辑上的主动关系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所以应用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feature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的现在分词形式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featuring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3_1#c21c2e7ac?vop=1&amp;pid=fc084215f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（consist）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doctors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nurses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rushed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accident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spot.</a:t>
            </a:r>
            <a:endParaRPr lang="en-US" altLang="zh-CN" sz="1800" dirty="0"/>
          </a:p>
        </p:txBody>
      </p:sp>
      <p:sp>
        <p:nvSpPr>
          <p:cNvPr id="3" name="QB_4_AN.14_1#c21c2e7ac.blank?vop=1&amp;pid=fc084215f&amp;color=0,0,0&amp;vpa=5&amp;vtp=1&amp;bbb=1"/>
          <p:cNvSpPr/>
          <p:nvPr/>
        </p:nvSpPr>
        <p:spPr>
          <a:xfrm>
            <a:off x="2742660" y="1024382"/>
            <a:ext cx="1093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consisting</a:t>
            </a:r>
            <a:endParaRPr lang="en-US" altLang="zh-CN" dirty="0"/>
          </a:p>
        </p:txBody>
      </p:sp>
      <p:sp>
        <p:nvSpPr>
          <p:cNvPr id="4" name="QB_4_AS.15_1#c21c2e7ac?vop=1&amp;pid=fc084215f&amp;color=0,0,0&amp;vtp=1&amp;bbb=1&amp;hb=1"/>
          <p:cNvSpPr/>
          <p:nvPr/>
        </p:nvSpPr>
        <p:spPr>
          <a:xfrm>
            <a:off x="832104" y="149098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一个由三名医生和六名护士组成的医疗小组被紧急派往事故现场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分析句子可知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句中已有谓语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rushed，consist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在此处应用非谓语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team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之间为逻辑上的主动关系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所以应用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consist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的现在分词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形式作后置定语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consisting。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d64c132d.fixed?pid=7a47a03e9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语法攻略4</a:t>
            </a:r>
            <a:endParaRPr lang="en-US" altLang="zh-CN" sz="5400" dirty="0"/>
          </a:p>
        </p:txBody>
      </p:sp>
      <p:sp>
        <p:nvSpPr>
          <p:cNvPr id="3" name="C_2_BD#fd64c132d.fixed?pid=7a47a03e9&amp;color=255,255,255&amp;vtp=1&amp;bbb=1&amp;h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重点掌握——动词-</a:t>
            </a: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ing形式</a:t>
            </a:r>
            <a:endParaRPr lang="en-US" altLang="zh-CN" sz="4400" b="1" i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ctr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作定语和表语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ba5a454a1?pid=555cae018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8680" y="1080000"/>
            <a:ext cx="10451592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2615270c5?pid=93986f176&amp;color=0,0,0&amp;vtp=1&amp;bt=1&amp;bbb=1&amp;hb=1"/>
          <p:cNvSpPr/>
          <p:nvPr/>
        </p:nvSpPr>
        <p:spPr>
          <a:xfrm>
            <a:off x="832104" y="1078992"/>
            <a:ext cx="10533888" cy="76879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动词-ing形式包括动名词和现在分词，下面我们逐一讲解动名词作定语、现在分词作定语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、动名词作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、现在分词作表语的用法。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</a:t>
            </a:r>
            <a:endParaRPr lang="en-US" altLang="zh-CN" dirty="0"/>
          </a:p>
        </p:txBody>
      </p:sp>
      <p:graphicFrame>
        <p:nvGraphicFramePr>
          <p:cNvPr id="5" name="P_4_BD#2615270c5?colgroup=4,55&amp;pid=93986f176&amp;color=0,0,0&amp;vtp=1&amp;bbb=1&amp;hb=1"/>
          <p:cNvGraphicFramePr>
            <a:graphicFrameLocks noGrp="1"/>
          </p:cNvGraphicFramePr>
          <p:nvPr/>
        </p:nvGraphicFramePr>
        <p:xfrm>
          <a:off x="832105" y="1975485"/>
          <a:ext cx="10536016" cy="3162808"/>
        </p:xfrm>
        <a:graphic>
          <a:graphicData uri="http://schemas.openxmlformats.org/drawingml/2006/table">
            <a:tbl>
              <a:tblPr/>
              <a:tblGrid>
                <a:gridCol w="961758"/>
                <a:gridCol w="9574258"/>
              </a:tblGrid>
              <a:tr h="1115060">
                <a:tc rowSpan="2"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动词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-ing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形式作定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动名词作定语</a:t>
                      </a:r>
                      <a:r>
                        <a:rPr lang="en-US" altLang="zh-CN" sz="1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表示所修饰词的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功能和作用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3100"/>
                        </a:lnSpc>
                      </a:pPr>
                      <a:r>
                        <a:rPr lang="en-US" altLang="zh-CN" sz="1950" b="0" i="0" kern="0" spc="-99900">
                          <a:solidFill>
                            <a:srgbClr val="FFFFF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swimming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pool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=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pool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swimming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游泳池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washing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machine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=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machine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washing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洗衣机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748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现在分词（短语）作定语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与被修饰词之间存在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逻辑上的主动关系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表示存在的状态或正在进行的动作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有时作定语的现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在分词可以转变成定语从句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小贴士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单个现在分词作定语时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一般放在所修饰词的前面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现在分词短语作定语时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一般要放在所修饰词的后面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course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exciting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opportunity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anyone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wishing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deepen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their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understanding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themselves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other</a:t>
                      </a:r>
                      <a:r>
                        <a:rPr lang="en-US" altLang="zh-CN" sz="1400" b="0" i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A0A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people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对于任何希望加深对自己和他人了解的人来说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这门课程是个令人兴奋的机会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professor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delivering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speech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（=who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delivering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speech）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pollution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now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Peking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University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那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位现在正在发表关于污染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主题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的演讲的教授来自北京大学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_4_BD#2615270c5.table_image?tii=1&amp;pid=93986f17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95613" y="2352770"/>
            <a:ext cx="283464" cy="38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4_BD#2615270c5.table_image?tii=2&amp;pid=93986f17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97899" y="2751804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4_BD#2615270c5.table_image?tii=3&amp;pid=93986f17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97899" y="3995007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4_BD#2615270c5.table_image?tii=4&amp;pid=93986f17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97899" y="4562443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P_4_BD#2615270c5?colgroup=4,55&amp;pid=93986f176&amp;color=0,0,0&amp;mp=1&amp;vtp=1&amp;bt=1&amp;bbb=1&amp;hb=1"/>
          <p:cNvGraphicFramePr>
            <a:graphicFrameLocks noGrp="1"/>
          </p:cNvGraphicFramePr>
          <p:nvPr/>
        </p:nvGraphicFramePr>
        <p:xfrm>
          <a:off x="832105" y="1496695"/>
          <a:ext cx="10536016" cy="2413000"/>
        </p:xfrm>
        <a:graphic>
          <a:graphicData uri="http://schemas.openxmlformats.org/drawingml/2006/table">
            <a:tbl>
              <a:tblPr/>
              <a:tblGrid>
                <a:gridCol w="961758"/>
                <a:gridCol w="9574258"/>
              </a:tblGrid>
              <a:tr h="1471676">
                <a:tc rowSpan="2"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动词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-ing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形式作表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动名词（短语）作表语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用来泛指某种动作或行为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说明主语的性质或情况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有时作表语的动名词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短语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在与主语互换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位置后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意思仍然通顺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part-time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job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promoting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new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products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company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.（作表语）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=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Promoting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new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products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company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part-time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job.（作主语）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他的兼职工作是为那家公司推销新产品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1324">
                <a:tc v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现在分词作表语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表示主语所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具有的特征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dirty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street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disgusting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那条肮脏的街道令人厌恶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music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pleasing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ear.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这首音乐十分悦耳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_4_BD#2615270c5.table_image?tii=5&amp;pid=93986f176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97899" y="2100421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4_BD#2615270c5.table_image?tii=6&amp;pid=93986f176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97899" y="3313271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4_BD#2615270c5.table_image?tii=7&amp;pid=93986f176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97899" y="3603339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" name="P_4_BD#2615270c5?colgroup=4,55&amp;pid=93986f176&amp;color=0,0,0&amp;mp=1&amp;vtp=1&amp;bt=1&amp;bbb=1"/>
          <p:cNvSpPr txBox="1"/>
          <p:nvPr/>
        </p:nvSpPr>
        <p:spPr>
          <a:xfrm>
            <a:off x="11009048" y="1078992"/>
            <a:ext cx="359073" cy="296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2500"/>
              </a:lnSpc>
            </a:pPr>
            <a:r>
              <a:rPr lang="zh-CN" altLang="en-US" sz="1400">
                <a:latin typeface="Times New Roman" panose="02020603050405020304" pitchFamily="34" charset="0"/>
              </a:rPr>
              <a:t>续表</a:t>
            </a:r>
            <a:endParaRPr lang="zh-CN" altLang="en-US" sz="1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2615270c5?pid=93986f176&amp;color=0,0,0&amp;vtp=1&amp;bt=1&amp;bbb=1&amp;hb=1"/>
          <p:cNvSpPr/>
          <p:nvPr/>
        </p:nvSpPr>
        <p:spPr>
          <a:xfrm>
            <a:off x="832104" y="1080000"/>
            <a:ext cx="10533888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名师有话说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“情感和情绪”的动词的现在分词和过去分词形式已转换为以-ing结尾的形容词和以-ed结尾的形容词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。以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-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ing结尾的形容词主要用于表示被修饰词的特征，意为“令人感到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的”；而以-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ed结尾的形容词表示被修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饰词所处的状态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，意为“感到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的”。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类词常见的有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：amaze、annoy、astonish、bore、confuse、disappoint、interest、move、puzzle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surprise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shock等。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2615270c5?pid=93986f176&amp;color=0,0,0&amp;mp=1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114400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2615270c5?pid=93986f176&amp;color=0,0,0&amp;mp=1&amp;vtp=1&amp;bt=1&amp;bbb=1&amp;hb=1"/>
          <p:cNvSpPr/>
          <p:nvPr/>
        </p:nvSpPr>
        <p:spPr>
          <a:xfrm>
            <a:off x="832104" y="1080000"/>
            <a:ext cx="1053190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disappointed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disappointing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news!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当我听到这个令人失望的消息时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我是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多么失望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endParaRPr lang="en-US" altLang="zh-CN" sz="100" dirty="0"/>
          </a:p>
        </p:txBody>
      </p:sp>
      <p:pic>
        <p:nvPicPr>
          <p:cNvPr id="4" name="P_4_BD#2615270c5?pid=93986f17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3348" y="2816144"/>
            <a:ext cx="940919" cy="909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4_BD#2615270c5?pid=93986f17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5911" y="2816144"/>
            <a:ext cx="7885016" cy="152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4_BD#2615270c5?pid=93986f176&amp;color=0,0,0&amp;vtp=1&amp;bbb=1&amp;hb=1"/>
          <p:cNvSpPr/>
          <p:nvPr/>
        </p:nvSpPr>
        <p:spPr>
          <a:xfrm>
            <a:off x="832104" y="4561197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网络红包的乐趣在于它的不可预测性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因为收到红包的人只有打开它时才知道自己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到底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抢到了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多少钱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194c098b1?pid=fc084215f&amp;color=0,0,0&amp;vtp=1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在空白处填入括号内单词的正确形式。</a:t>
            </a:r>
            <a:endParaRPr lang="en-US" altLang="zh-CN" sz="1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equipped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computer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（track）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system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record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move!</a:t>
            </a:r>
            <a:endParaRPr lang="en-US" altLang="zh-CN" sz="1800" dirty="0"/>
          </a:p>
        </p:txBody>
      </p:sp>
      <p:sp>
        <p:nvSpPr>
          <p:cNvPr id="4" name="QB_4_AN.2_1#194c098b1.blank?vop=1&amp;pid=fc084215f&amp;color=0,0,0&amp;vpa=1&amp;vtp=1&amp;bbb=1"/>
          <p:cNvSpPr/>
          <p:nvPr/>
        </p:nvSpPr>
        <p:spPr>
          <a:xfrm>
            <a:off x="4952460" y="1434965"/>
            <a:ext cx="9159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tracking</a:t>
            </a:r>
            <a:endParaRPr lang="en-US" altLang="zh-CN" dirty="0"/>
          </a:p>
        </p:txBody>
      </p:sp>
      <p:sp>
        <p:nvSpPr>
          <p:cNvPr id="5" name="QB_4_AS.3_1#b527f4c1e?vop=1&amp;pid=fc084215f&amp;color=0,0,0&amp;vtp=1&amp;bbb=1&amp;hb=1"/>
          <p:cNvSpPr/>
          <p:nvPr/>
        </p:nvSpPr>
        <p:spPr>
          <a:xfrm>
            <a:off x="832104" y="189953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这辆自行车配备了计算机追踪系统来记录它的每一次移动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分析句子可知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设空处修饰名词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system，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说明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system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的用途和功能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应用动名词形式作定语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tracking。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_1#17ed8ccb5?vop=1&amp;pid=fc084215f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secrets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success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（learn）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failure,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it?</a:t>
            </a:r>
            <a:endParaRPr lang="en-US" altLang="zh-CN" sz="1800" dirty="0"/>
          </a:p>
        </p:txBody>
      </p:sp>
      <p:sp>
        <p:nvSpPr>
          <p:cNvPr id="3" name="QB_4_AN.5_1#17ed8ccb5.blank?vop=1&amp;pid=fc084215f&amp;color=0,0,0&amp;vpa=2&amp;vtp=1&amp;bbb=1"/>
          <p:cNvSpPr/>
          <p:nvPr/>
        </p:nvSpPr>
        <p:spPr>
          <a:xfrm>
            <a:off x="4330160" y="1024382"/>
            <a:ext cx="9159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learning</a:t>
            </a:r>
            <a:endParaRPr lang="en-US" altLang="zh-CN" dirty="0"/>
          </a:p>
        </p:txBody>
      </p:sp>
      <p:sp>
        <p:nvSpPr>
          <p:cNvPr id="4" name="QB_4_AS.6_1#17ed8ccb5?vop=1&amp;pid=fc084215f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成功的秘诀之一是从失败中学习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不是吗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分析句子可知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设空处位于系动词之后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所以此处应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用动名词作表语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说明主语的情况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learning。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2350</Words>
  <Application>WPS 演示</Application>
  <PresentationFormat>宽屏</PresentationFormat>
  <Paragraphs>99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4</cp:revision>
  <dcterms:created xsi:type="dcterms:W3CDTF">2025-10-24T09:06:00Z</dcterms:created>
  <dcterms:modified xsi:type="dcterms:W3CDTF">2025-10-28T02:16:00Z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1E56DF9339F140FBBCAA4CE988CCD26C_12</vt:lpwstr>
  </property>
  <property fmtid="{D5CDD505-2E9C-101B-9397-08002B2CF9AE}" pid="3" name="KSOProductBuildVer">
    <vt:lpwstr>2052-12.1.0.22529</vt:lpwstr>
  </property>
</Properties>
</file>